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8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1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2011"/>
            <a:ext cx="9144000" cy="27059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2310"/>
            <a:ext cx="9144000" cy="187653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9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3808"/>
            <a:ext cx="2628900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3808"/>
            <a:ext cx="7734300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4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2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937704"/>
            <a:ext cx="10515600" cy="32331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1392"/>
            <a:ext cx="10515600" cy="17002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1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3809"/>
            <a:ext cx="1051560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05318"/>
            <a:ext cx="5157787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39085"/>
            <a:ext cx="5157787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5318"/>
            <a:ext cx="5183188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9085"/>
            <a:ext cx="5183188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7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3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19082"/>
            <a:ext cx="6172200" cy="55234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1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19082"/>
            <a:ext cx="6172200" cy="552344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13809"/>
            <a:ext cx="1051560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9042"/>
            <a:ext cx="1051560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22D2-0289-4A41-BBA0-62016538AB08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203864"/>
            <a:ext cx="41148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4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E21516C-603F-AE49-AB28-6002ACAFCD73}"/>
              </a:ext>
            </a:extLst>
          </p:cNvPr>
          <p:cNvSpPr/>
          <p:nvPr/>
        </p:nvSpPr>
        <p:spPr>
          <a:xfrm>
            <a:off x="2351315" y="5469231"/>
            <a:ext cx="7532914" cy="620486"/>
          </a:xfrm>
          <a:prstGeom prst="leftRightArrow">
            <a:avLst/>
          </a:prstGeom>
          <a:gradFill flip="none" rotWithShape="1">
            <a:gsLst>
              <a:gs pos="0">
                <a:srgbClr val="C00000"/>
              </a:gs>
              <a:gs pos="495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CFB0F-E551-9441-AE1B-645DA7193EE7}"/>
              </a:ext>
            </a:extLst>
          </p:cNvPr>
          <p:cNvSpPr txBox="1"/>
          <p:nvPr/>
        </p:nvSpPr>
        <p:spPr>
          <a:xfrm>
            <a:off x="2151793" y="6128532"/>
            <a:ext cx="104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Direct negative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5AEC-8C24-7D48-A853-10C76B411CD4}"/>
              </a:ext>
            </a:extLst>
          </p:cNvPr>
          <p:cNvSpPr txBox="1"/>
          <p:nvPr/>
        </p:nvSpPr>
        <p:spPr>
          <a:xfrm>
            <a:off x="3649363" y="6128532"/>
            <a:ext cx="1539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Indirect negative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54FD-BD31-C240-8736-17705CD0AB8D}"/>
              </a:ext>
            </a:extLst>
          </p:cNvPr>
          <p:cNvSpPr txBox="1"/>
          <p:nvPr/>
        </p:nvSpPr>
        <p:spPr>
          <a:xfrm>
            <a:off x="5669588" y="612853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8F11-AA1B-5244-84A9-782EE42CF5B9}"/>
              </a:ext>
            </a:extLst>
          </p:cNvPr>
          <p:cNvSpPr txBox="1"/>
          <p:nvPr/>
        </p:nvSpPr>
        <p:spPr>
          <a:xfrm>
            <a:off x="7068620" y="6128532"/>
            <a:ext cx="174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Positive impacts, w/ higher mgmt.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B05-0BA8-4A4C-AB8A-30ECB111BE4D}"/>
              </a:ext>
            </a:extLst>
          </p:cNvPr>
          <p:cNvSpPr txBox="1"/>
          <p:nvPr/>
        </p:nvSpPr>
        <p:spPr>
          <a:xfrm>
            <a:off x="8950905" y="6128532"/>
            <a:ext cx="179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Positive impacts, w/ lower mgmt.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F5346-501F-6F4B-8B46-233E39A31E19}"/>
              </a:ext>
            </a:extLst>
          </p:cNvPr>
          <p:cNvSpPr txBox="1"/>
          <p:nvPr/>
        </p:nvSpPr>
        <p:spPr>
          <a:xfrm>
            <a:off x="3058241" y="2414253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Dungeness crab</a:t>
            </a:r>
          </a:p>
          <a:p>
            <a:pPr algn="r"/>
            <a:r>
              <a:rPr lang="en-US" sz="1400" dirty="0"/>
              <a:t>Fishery closures due HABs and whale entanglements.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DD13-EA01-F547-974D-1146B52C62EA}"/>
              </a:ext>
            </a:extLst>
          </p:cNvPr>
          <p:cNvSpPr txBox="1"/>
          <p:nvPr/>
        </p:nvSpPr>
        <p:spPr>
          <a:xfrm>
            <a:off x="3197560" y="1370137"/>
            <a:ext cx="220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cod </a:t>
            </a:r>
          </a:p>
          <a:p>
            <a:r>
              <a:rPr lang="en-US" sz="1400" dirty="0"/>
              <a:t>Population declines due to reduced prey and increased metabolic demands.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43A32-AF6F-5841-86DD-E412A7CF0899}"/>
              </a:ext>
            </a:extLst>
          </p:cNvPr>
          <p:cNvSpPr txBox="1"/>
          <p:nvPr/>
        </p:nvSpPr>
        <p:spPr>
          <a:xfrm>
            <a:off x="8529042" y="3392764"/>
            <a:ext cx="214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Market squid</a:t>
            </a:r>
          </a:p>
          <a:p>
            <a:r>
              <a:rPr lang="en-US" sz="1400" dirty="0"/>
              <a:t>Increases in distribution leads to unregulated emerging fishery.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7C6D0-A17C-9B4A-B9BD-D1158D75DD4E}"/>
              </a:ext>
            </a:extLst>
          </p:cNvPr>
          <p:cNvSpPr txBox="1"/>
          <p:nvPr/>
        </p:nvSpPr>
        <p:spPr>
          <a:xfrm>
            <a:off x="3197560" y="281074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Urchin/abalone</a:t>
            </a:r>
          </a:p>
          <a:p>
            <a:r>
              <a:rPr lang="en-US" sz="1400" dirty="0"/>
              <a:t>Population declines due to loss of kelp beds.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CE24-8858-B74C-9114-E81C44985F45}"/>
              </a:ext>
            </a:extLst>
          </p:cNvPr>
          <p:cNvSpPr txBox="1"/>
          <p:nvPr/>
        </p:nvSpPr>
        <p:spPr>
          <a:xfrm>
            <a:off x="6648963" y="4476046"/>
            <a:ext cx="2301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Bluefin tuna</a:t>
            </a:r>
          </a:p>
          <a:p>
            <a:pPr algn="r"/>
            <a:r>
              <a:rPr lang="en-US" sz="1400" dirty="0"/>
              <a:t>Increased abundance was a boon for the recreational fishing industry.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BF11-7EF3-9C4D-B80C-74F8F3B050D4}"/>
              </a:ext>
            </a:extLst>
          </p:cNvPr>
          <p:cNvSpPr txBox="1"/>
          <p:nvPr/>
        </p:nvSpPr>
        <p:spPr>
          <a:xfrm>
            <a:off x="8560888" y="2319808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Shortbelly</a:t>
            </a:r>
            <a:r>
              <a:rPr lang="en-US" sz="1400" b="1" dirty="0"/>
              <a:t> rockfish</a:t>
            </a:r>
          </a:p>
          <a:p>
            <a:r>
              <a:rPr lang="en-US" sz="1400" dirty="0"/>
              <a:t>Increases in abundance approached bycatch limits in Pacific hake fishery.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46FDA-D602-254E-8561-8EF2991C6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4" r="41717"/>
          <a:stretch/>
        </p:blipFill>
        <p:spPr>
          <a:xfrm>
            <a:off x="2221818" y="1370136"/>
            <a:ext cx="915779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10F9DE-2F5D-F24A-A9EB-BF39EBD15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9" t="6596" r="3724" b="7213"/>
          <a:stretch/>
        </p:blipFill>
        <p:spPr>
          <a:xfrm>
            <a:off x="3026811" y="4540749"/>
            <a:ext cx="914088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894F57-55F0-704B-A5E4-0CB3CB94A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1" b="8522"/>
          <a:stretch/>
        </p:blipFill>
        <p:spPr>
          <a:xfrm>
            <a:off x="4829796" y="243787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4DA078-1E01-254F-B051-988BEEDF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63" y="30092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0CB3C2-9C5E-2041-8B1D-CCDEE979AE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949"/>
          <a:stretch/>
        </p:blipFill>
        <p:spPr>
          <a:xfrm>
            <a:off x="7531870" y="337928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CC44F3-2056-C746-B346-816164B8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642" y="438817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61BDBB-71C2-FA45-986A-18B773FCFB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3" t="-19936" r="48587" b="-21824"/>
          <a:stretch/>
        </p:blipFill>
        <p:spPr>
          <a:xfrm>
            <a:off x="7526562" y="229823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0C882-6C1B-1142-8E4C-0213907A5A7C}"/>
              </a:ext>
            </a:extLst>
          </p:cNvPr>
          <p:cNvSpPr txBox="1"/>
          <p:nvPr/>
        </p:nvSpPr>
        <p:spPr>
          <a:xfrm>
            <a:off x="3957995" y="4515044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Chinook salmon</a:t>
            </a:r>
          </a:p>
          <a:p>
            <a:r>
              <a:rPr lang="en-US" sz="1400" dirty="0"/>
              <a:t>Overfished due to reduced productivity and model failure.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341235-F929-8644-9F6D-E03F62019C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3" t="-19936" r="48587" b="-21824"/>
          <a:stretch/>
        </p:blipFill>
        <p:spPr>
          <a:xfrm>
            <a:off x="9142642" y="134394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686731-1307-E14F-A0F7-D8AD50F7D9BC}"/>
              </a:ext>
            </a:extLst>
          </p:cNvPr>
          <p:cNvSpPr txBox="1"/>
          <p:nvPr/>
        </p:nvSpPr>
        <p:spPr>
          <a:xfrm>
            <a:off x="7028636" y="1324096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Shrimp</a:t>
            </a:r>
          </a:p>
          <a:p>
            <a:pPr algn="r"/>
            <a:r>
              <a:rPr lang="en-US" sz="1400" dirty="0"/>
              <a:t>Major heatwave and climate change winner – but don’t know why yet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657EE-4DE3-9545-9539-4F2D6A5B6553}"/>
              </a:ext>
            </a:extLst>
          </p:cNvPr>
          <p:cNvSpPr txBox="1"/>
          <p:nvPr/>
        </p:nvSpPr>
        <p:spPr>
          <a:xfrm>
            <a:off x="6923458" y="232869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Another positive one</a:t>
            </a:r>
          </a:p>
          <a:p>
            <a:pPr algn="r"/>
            <a:r>
              <a:rPr lang="en-US" sz="1400" dirty="0"/>
              <a:t>Find another positive one with an interesting story to tell right here.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71D068-1049-4948-B73B-66B4EB16A2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050" r="9560"/>
          <a:stretch/>
        </p:blipFill>
        <p:spPr>
          <a:xfrm>
            <a:off x="6045918" y="3518068"/>
            <a:ext cx="915132" cy="91440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Picture 2" descr="A picture containing fish&#10;&#10;Description automatically generated">
            <a:extLst>
              <a:ext uri="{FF2B5EF4-FFF2-40B4-BE49-F238E27FC236}">
                <a16:creationId xmlns:a16="http://schemas.microsoft.com/office/drawing/2014/main" id="{D4B7DEE5-F361-264D-B203-B43FD80037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732" t="13987" r="38810" b="17743"/>
          <a:stretch/>
        </p:blipFill>
        <p:spPr>
          <a:xfrm>
            <a:off x="5304262" y="3491393"/>
            <a:ext cx="912492" cy="91440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763368-2C7A-8446-BC5D-ABCA8E0FE9F9}"/>
              </a:ext>
            </a:extLst>
          </p:cNvPr>
          <p:cNvSpPr txBox="1"/>
          <p:nvPr/>
        </p:nvSpPr>
        <p:spPr>
          <a:xfrm>
            <a:off x="3747569" y="3451687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Sardine/anchovy</a:t>
            </a:r>
          </a:p>
          <a:p>
            <a:r>
              <a:rPr lang="en-US" sz="1400" dirty="0"/>
              <a:t>Sardines low while anchovies high; surprise!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71A85A-7221-B149-8F0A-D3AA1402170A}"/>
              </a:ext>
            </a:extLst>
          </p:cNvPr>
          <p:cNvSpPr>
            <a:spLocks noChangeAspect="1"/>
          </p:cNvSpPr>
          <p:nvPr/>
        </p:nvSpPr>
        <p:spPr>
          <a:xfrm>
            <a:off x="9142642" y="276536"/>
            <a:ext cx="914400" cy="9144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B60C2-B4E9-E04F-B81C-7CCE7E2C66EB}"/>
              </a:ext>
            </a:extLst>
          </p:cNvPr>
          <p:cNvSpPr txBox="1"/>
          <p:nvPr/>
        </p:nvSpPr>
        <p:spPr>
          <a:xfrm>
            <a:off x="4080013" y="7058154"/>
            <a:ext cx="4075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Ecological impact of the heatwave</a:t>
            </a:r>
          </a:p>
        </p:txBody>
      </p:sp>
    </p:spTree>
    <p:extLst>
      <p:ext uri="{BB962C8B-B14F-4D97-AF65-F5344CB8AC3E}">
        <p14:creationId xmlns:p14="http://schemas.microsoft.com/office/powerpoint/2010/main" val="2685612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</TotalTime>
  <Words>155</Words>
  <Application>Microsoft Macintosh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20</cp:revision>
  <dcterms:created xsi:type="dcterms:W3CDTF">2021-12-02T18:23:32Z</dcterms:created>
  <dcterms:modified xsi:type="dcterms:W3CDTF">2022-04-10T23:14:04Z</dcterms:modified>
</cp:coreProperties>
</file>